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4806E3-12F3-444C-A3DD-4DF0FBBA709A}" type="datetimeFigureOut">
              <a:rPr lang="id-ID" smtClean="0"/>
              <a:t>10/06/2016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D6C4AA6-B273-4B22-BA06-3CCC45DFB9B7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HARIRI, SE., M.Ak</a:t>
            </a:r>
          </a:p>
          <a:p>
            <a:r>
              <a:rPr lang="id-ID" dirty="0" smtClean="0"/>
              <a:t>Universitas Islam Malang</a:t>
            </a:r>
          </a:p>
          <a:p>
            <a:r>
              <a:rPr lang="id-ID" dirty="0" smtClean="0"/>
              <a:t>2016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Cara </a:t>
            </a:r>
            <a:r>
              <a:rPr lang="en-US" b="1" dirty="0" err="1" smtClean="0"/>
              <a:t>Mengisi</a:t>
            </a:r>
            <a:r>
              <a:rPr lang="en-US" b="1" dirty="0" smtClean="0"/>
              <a:t> e-Filing SPT </a:t>
            </a:r>
            <a:r>
              <a:rPr lang="en-US" b="1" dirty="0" err="1" smtClean="0"/>
              <a:t>Tahunan</a:t>
            </a:r>
            <a:r>
              <a:rPr lang="en-US" b="1" dirty="0" smtClean="0"/>
              <a:t> 2016</a:t>
            </a:r>
            <a:endParaRPr lang="id-ID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57166"/>
            <a:ext cx="7772400" cy="6072230"/>
          </a:xfrm>
        </p:spPr>
        <p:txBody>
          <a:bodyPr>
            <a:normAutofit/>
          </a:bodyPr>
          <a:lstStyle/>
          <a:p>
            <a:r>
              <a:rPr lang="en-US" dirty="0" smtClean="0"/>
              <a:t>FORMULIR </a:t>
            </a:r>
            <a:r>
              <a:rPr lang="en-US" dirty="0" smtClean="0"/>
              <a:t>PAJAK</a:t>
            </a:r>
            <a:r>
              <a:rPr lang="id-ID" dirty="0" smtClean="0"/>
              <a:t> </a:t>
            </a:r>
            <a:r>
              <a:rPr lang="en-US" dirty="0" smtClean="0"/>
              <a:t>YANG DIPOTONG</a:t>
            </a:r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pegawai</a:t>
            </a:r>
            <a:r>
              <a:rPr lang="en-US" dirty="0" smtClean="0"/>
              <a:t>,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C,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tambah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data </a:t>
            </a:r>
            <a:r>
              <a:rPr lang="en-US" dirty="0" err="1" smtClean="0"/>
              <a:t>pemberi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formulir</a:t>
            </a:r>
            <a:r>
              <a:rPr lang="en-US" dirty="0" smtClean="0"/>
              <a:t> A2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pegang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28662" y="926150"/>
            <a:ext cx="7358114" cy="36458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FORMULIR INDUK 1770S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53034"/>
          </a:xfrm>
        </p:spPr>
        <p:txBody>
          <a:bodyPr>
            <a:normAutofit fontScale="92500" lnSpcReduction="10000"/>
          </a:bodyPr>
          <a:lstStyle/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yang </a:t>
            </a:r>
            <a:r>
              <a:rPr lang="en-US" dirty="0" err="1" smtClean="0"/>
              <a:t>tersedia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id-ID" dirty="0" smtClean="0"/>
              <a:t> </a:t>
            </a:r>
            <a:r>
              <a:rPr lang="en-US" dirty="0" err="1" smtClean="0"/>
              <a:t>dengan</a:t>
            </a:r>
            <a:r>
              <a:rPr lang="id-ID" dirty="0" smtClean="0"/>
              <a:t> </a:t>
            </a:r>
            <a:r>
              <a:rPr lang="en-US" dirty="0" err="1" smtClean="0"/>
              <a:t>Formulir</a:t>
            </a:r>
            <a:r>
              <a:rPr lang="en-US" dirty="0" smtClean="0"/>
              <a:t> </a:t>
            </a:r>
            <a:r>
              <a:rPr lang="en-US" dirty="0" smtClean="0"/>
              <a:t>A2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pegang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5786" y="1428736"/>
            <a:ext cx="7715304" cy="4071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8604"/>
            <a:ext cx="7772400" cy="621510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PENTING</a:t>
            </a:r>
            <a:endParaRPr lang="id-ID" b="1" dirty="0" smtClean="0"/>
          </a:p>
          <a:p>
            <a:pPr>
              <a:buNone/>
            </a:pP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PTKP (</a:t>
            </a:r>
            <a:r>
              <a:rPr lang="en-US" dirty="0" err="1" smtClean="0"/>
              <a:t>kolom</a:t>
            </a:r>
            <a:r>
              <a:rPr lang="en-US" dirty="0" smtClean="0"/>
              <a:t> 7)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kenyataan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r>
              <a:rPr lang="en-US" dirty="0" err="1" smtClean="0"/>
              <a:t>Sekedar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PTKP </a:t>
            </a:r>
            <a:r>
              <a:rPr lang="en-US" dirty="0" err="1" smtClean="0"/>
              <a:t>tahun</a:t>
            </a:r>
            <a:r>
              <a:rPr lang="en-US" dirty="0" smtClean="0"/>
              <a:t> 2013 </a:t>
            </a:r>
            <a:r>
              <a:rPr lang="en-US" dirty="0" err="1" smtClean="0"/>
              <a:t>adalah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TK/0 = </a:t>
            </a:r>
            <a:r>
              <a:rPr lang="en-US" dirty="0" err="1" smtClean="0"/>
              <a:t>Rp</a:t>
            </a:r>
            <a:r>
              <a:rPr lang="en-US" dirty="0" smtClean="0"/>
              <a:t>. 24.300.000,-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K/0 = </a:t>
            </a:r>
            <a:r>
              <a:rPr lang="en-US" dirty="0" err="1" smtClean="0"/>
              <a:t>Rp</a:t>
            </a:r>
            <a:r>
              <a:rPr lang="en-US" dirty="0" smtClean="0"/>
              <a:t>. 26.325.000,-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K/1 = </a:t>
            </a:r>
            <a:r>
              <a:rPr lang="en-US" dirty="0" err="1" smtClean="0"/>
              <a:t>Rp</a:t>
            </a:r>
            <a:r>
              <a:rPr lang="en-US" dirty="0" smtClean="0"/>
              <a:t>. 28.350.000,-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K/2 = </a:t>
            </a:r>
            <a:r>
              <a:rPr lang="en-US" dirty="0" err="1" smtClean="0"/>
              <a:t>Rp</a:t>
            </a:r>
            <a:r>
              <a:rPr lang="en-US" dirty="0" smtClean="0"/>
              <a:t>. 30.375.000,-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K/3 = </a:t>
            </a:r>
            <a:r>
              <a:rPr lang="en-US" dirty="0" err="1" smtClean="0"/>
              <a:t>Rp</a:t>
            </a:r>
            <a:r>
              <a:rPr lang="en-US" dirty="0" smtClean="0"/>
              <a:t>. 32.400.000,-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 </a:t>
            </a:r>
            <a:r>
              <a:rPr lang="en-US" b="1" dirty="0" smtClean="0"/>
              <a:t>UPDATE</a:t>
            </a:r>
            <a:endParaRPr lang="id-ID" b="1" dirty="0" smtClean="0"/>
          </a:p>
          <a:p>
            <a:pPr>
              <a:buNone/>
            </a:pPr>
            <a:r>
              <a:rPr lang="en-US" dirty="0" err="1" smtClean="0"/>
              <a:t>Sekedar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, PTKP </a:t>
            </a:r>
            <a:r>
              <a:rPr lang="en-US" dirty="0" err="1" smtClean="0"/>
              <a:t>tahun</a:t>
            </a:r>
            <a:r>
              <a:rPr lang="en-US" dirty="0" smtClean="0"/>
              <a:t> 2015 </a:t>
            </a:r>
            <a:r>
              <a:rPr lang="en-US" dirty="0" err="1" smtClean="0"/>
              <a:t>adalah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TK/0 = </a:t>
            </a:r>
            <a:r>
              <a:rPr lang="en-US" dirty="0" err="1" smtClean="0"/>
              <a:t>Rp</a:t>
            </a:r>
            <a:r>
              <a:rPr lang="en-US" dirty="0" smtClean="0"/>
              <a:t>. 36.000.000,-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K/0 = </a:t>
            </a:r>
            <a:r>
              <a:rPr lang="en-US" dirty="0" err="1" smtClean="0"/>
              <a:t>Rp</a:t>
            </a:r>
            <a:r>
              <a:rPr lang="en-US" dirty="0" smtClean="0"/>
              <a:t>. 39.000.000,-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K/1 = </a:t>
            </a:r>
            <a:r>
              <a:rPr lang="en-US" dirty="0" err="1" smtClean="0"/>
              <a:t>Rp</a:t>
            </a:r>
            <a:r>
              <a:rPr lang="en-US" dirty="0" smtClean="0"/>
              <a:t>. 42.000.000,-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K/2 = </a:t>
            </a:r>
            <a:r>
              <a:rPr lang="en-US" dirty="0" err="1" smtClean="0"/>
              <a:t>Rp</a:t>
            </a:r>
            <a:r>
              <a:rPr lang="en-US" dirty="0" smtClean="0"/>
              <a:t>. 45.000.000,-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smtClean="0"/>
              <a:t>* </a:t>
            </a:r>
            <a:r>
              <a:rPr lang="en-US" dirty="0" smtClean="0"/>
              <a:t>K/3 = </a:t>
            </a:r>
            <a:r>
              <a:rPr lang="en-US" dirty="0" err="1" smtClean="0"/>
              <a:t>Rp</a:t>
            </a:r>
            <a:r>
              <a:rPr lang="en-US" dirty="0" smtClean="0"/>
              <a:t>. 48.000.000,-</a:t>
            </a:r>
            <a:endParaRPr lang="id-ID" dirty="0" smtClean="0"/>
          </a:p>
          <a:p>
            <a:pPr>
              <a:buNone/>
            </a:pPr>
            <a:r>
              <a:rPr lang="en-US" b="1" i="1" dirty="0" err="1" smtClean="0"/>
              <a:t>Keterangan</a:t>
            </a:r>
            <a:r>
              <a:rPr lang="en-US" b="1" i="1" dirty="0" smtClean="0"/>
              <a:t>:</a:t>
            </a:r>
            <a:r>
              <a:rPr lang="en-US" dirty="0" smtClean="0"/>
              <a:t> </a:t>
            </a:r>
            <a:endParaRPr lang="id-ID" dirty="0" smtClean="0"/>
          </a:p>
          <a:p>
            <a:pPr>
              <a:buNone/>
            </a:pPr>
            <a:r>
              <a:rPr lang="en-US" dirty="0" smtClean="0"/>
              <a:t>K </a:t>
            </a:r>
            <a:r>
              <a:rPr lang="en-US" dirty="0" smtClean="0"/>
              <a:t>= </a:t>
            </a:r>
            <a:r>
              <a:rPr lang="en-US" dirty="0" err="1" smtClean="0"/>
              <a:t>Kawin</a:t>
            </a:r>
            <a:r>
              <a:rPr lang="en-US" dirty="0" smtClean="0"/>
              <a:t>, </a:t>
            </a:r>
            <a:r>
              <a:rPr lang="en-US" dirty="0" err="1" smtClean="0"/>
              <a:t>Angka</a:t>
            </a:r>
            <a:r>
              <a:rPr lang="en-US" dirty="0" smtClean="0"/>
              <a:t> 0,1,2,3 =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tanggungan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i="1" u="sng" dirty="0" err="1" smtClean="0"/>
              <a:t>Contoh</a:t>
            </a:r>
            <a:r>
              <a:rPr lang="en-US" b="1" i="1" u="sng" dirty="0" smtClean="0"/>
              <a:t> </a:t>
            </a:r>
            <a:r>
              <a:rPr lang="en-US" b="1" i="1" u="sng" dirty="0" err="1" smtClean="0"/>
              <a:t>kasus</a:t>
            </a:r>
            <a:endParaRPr lang="id-ID" b="1" i="1" u="sng" dirty="0" smtClean="0"/>
          </a:p>
          <a:p>
            <a:r>
              <a:rPr lang="en-US" dirty="0" err="1" smtClean="0"/>
              <a:t>Misalkan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berkeluarga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punya</a:t>
            </a:r>
            <a:r>
              <a:rPr lang="en-US" dirty="0" smtClean="0"/>
              <a:t> 2 </a:t>
            </a:r>
            <a:r>
              <a:rPr lang="en-US" dirty="0" err="1" smtClean="0"/>
              <a:t>anak</a:t>
            </a:r>
            <a:r>
              <a:rPr lang="en-US" dirty="0" smtClean="0"/>
              <a:t>, status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K/2,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kenyataannya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formulir</a:t>
            </a:r>
            <a:r>
              <a:rPr lang="en-US" dirty="0" smtClean="0"/>
              <a:t> A2 </a:t>
            </a:r>
            <a:r>
              <a:rPr lang="en-US" dirty="0" err="1" smtClean="0"/>
              <a:t>Anda</a:t>
            </a:r>
            <a:r>
              <a:rPr lang="en-US" dirty="0" smtClean="0"/>
              <a:t> PTKP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. 30.375.000,-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. 24.300.000</a:t>
            </a:r>
            <a:r>
              <a:rPr lang="en-US" dirty="0" smtClean="0"/>
              <a:t>,.</a:t>
            </a:r>
            <a:endParaRPr lang="id-ID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lampiran</a:t>
            </a:r>
            <a:r>
              <a:rPr lang="en-US" dirty="0" smtClean="0"/>
              <a:t> A2,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status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pilih</a:t>
            </a:r>
            <a:r>
              <a:rPr lang="en-US" dirty="0" smtClean="0"/>
              <a:t> yang TK/0.</a:t>
            </a:r>
            <a:endParaRPr lang="id-ID" dirty="0" smtClean="0"/>
          </a:p>
          <a:p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data </a:t>
            </a:r>
            <a:r>
              <a:rPr lang="en-US" dirty="0" err="1" smtClean="0"/>
              <a:t>bendahara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tertulis</a:t>
            </a:r>
            <a:r>
              <a:rPr lang="en-US" dirty="0" smtClean="0"/>
              <a:t> TK/0. </a:t>
            </a:r>
            <a:r>
              <a:rPr lang="en-US" dirty="0" err="1" smtClean="0"/>
              <a:t>Jadi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beritahu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membetulkan</a:t>
            </a:r>
            <a:r>
              <a:rPr lang="en-US" dirty="0" smtClean="0"/>
              <a:t> status </a:t>
            </a:r>
            <a:r>
              <a:rPr lang="en-US" dirty="0" err="1" smtClean="0"/>
              <a:t>perkawinan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57166"/>
            <a:ext cx="7772400" cy="6215106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Setelah</a:t>
            </a:r>
            <a:r>
              <a:rPr lang="en-US" sz="2400" dirty="0" smtClean="0"/>
              <a:t> </a:t>
            </a:r>
            <a:r>
              <a:rPr lang="en-US" sz="2400" dirty="0" err="1" smtClean="0"/>
              <a:t>isi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, </a:t>
            </a:r>
            <a:r>
              <a:rPr lang="en-US" sz="2400" dirty="0" err="1" smtClean="0"/>
              <a:t>maka</a:t>
            </a:r>
            <a:r>
              <a:rPr lang="en-US" sz="2400" dirty="0" smtClean="0"/>
              <a:t> </a:t>
            </a:r>
            <a:r>
              <a:rPr lang="en-US" sz="2400" dirty="0" err="1" smtClean="0"/>
              <a:t>pastikan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13, </a:t>
            </a:r>
            <a:r>
              <a:rPr lang="en-US" sz="2400" dirty="0" err="1" smtClean="0"/>
              <a:t>PPh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dibayar</a:t>
            </a:r>
            <a:r>
              <a:rPr lang="en-US" sz="2400" dirty="0" smtClean="0"/>
              <a:t> </a:t>
            </a:r>
            <a:r>
              <a:rPr lang="en-US" sz="2400" dirty="0" err="1" smtClean="0"/>
              <a:t>tertulis</a:t>
            </a:r>
            <a:r>
              <a:rPr lang="en-US" sz="2400" dirty="0" smtClean="0"/>
              <a:t> </a:t>
            </a:r>
            <a:r>
              <a:rPr lang="en-US" sz="2400" dirty="0" smtClean="0"/>
              <a:t>0</a:t>
            </a:r>
            <a:r>
              <a:rPr lang="id-ID" sz="2400" dirty="0" smtClean="0"/>
              <a:t>.</a:t>
            </a:r>
            <a:endParaRPr lang="id-ID" sz="2400" dirty="0" smtClean="0"/>
          </a:p>
          <a:p>
            <a:r>
              <a:rPr lang="en-US" sz="2400" dirty="0" smtClean="0"/>
              <a:t>Dan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kolom</a:t>
            </a:r>
            <a:r>
              <a:rPr lang="en-US" sz="2400" dirty="0" smtClean="0"/>
              <a:t> 16 </a:t>
            </a:r>
            <a:r>
              <a:rPr lang="en-US" sz="2400" dirty="0" err="1" smtClean="0"/>
              <a:t>tertulis</a:t>
            </a:r>
            <a:r>
              <a:rPr lang="en-US" sz="2400" dirty="0" smtClean="0"/>
              <a:t> NIHIL </a:t>
            </a:r>
            <a:r>
              <a:rPr lang="en-US" sz="2400" dirty="0" err="1" smtClean="0"/>
              <a:t>seperti</a:t>
            </a:r>
            <a:r>
              <a:rPr lang="en-US" sz="2400" dirty="0" smtClean="0"/>
              <a:t> </a:t>
            </a:r>
            <a:r>
              <a:rPr lang="en-US" sz="2400" dirty="0" err="1" smtClean="0"/>
              <a:t>gambar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bawah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id-ID" sz="2400" dirty="0" smtClean="0"/>
              <a:t>:</a:t>
            </a:r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endParaRPr lang="id-ID" sz="2400" dirty="0" smtClean="0"/>
          </a:p>
          <a:p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sudah</a:t>
            </a:r>
            <a:r>
              <a:rPr lang="id-ID" sz="2400" dirty="0" smtClean="0"/>
              <a:t>,  </a:t>
            </a:r>
            <a:r>
              <a:rPr lang="en-US" sz="2400" dirty="0" err="1" smtClean="0"/>
              <a:t>klik</a:t>
            </a:r>
            <a:r>
              <a:rPr lang="en-US" sz="2400" dirty="0" smtClean="0"/>
              <a:t>/</a:t>
            </a:r>
            <a:r>
              <a:rPr lang="en-US" sz="2400" dirty="0" err="1" smtClean="0"/>
              <a:t>centang</a:t>
            </a:r>
            <a:r>
              <a:rPr lang="en-US" sz="2400" dirty="0" smtClean="0"/>
              <a:t> </a:t>
            </a:r>
            <a:r>
              <a:rPr lang="en-US" sz="2400" b="1" dirty="0" smtClean="0"/>
              <a:t>SETUJU.</a:t>
            </a:r>
            <a:endParaRPr lang="id-ID" sz="2400" b="1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857364"/>
            <a:ext cx="7500990" cy="4008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PENGIRIMAN BERKAS SPT ONLINE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setuju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33504" y="2285992"/>
            <a:ext cx="6381768" cy="4143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8604"/>
            <a:ext cx="7772400" cy="5591196"/>
          </a:xfrm>
        </p:spPr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mengirim</a:t>
            </a:r>
            <a:r>
              <a:rPr lang="en-US" dirty="0" smtClean="0"/>
              <a:t> </a:t>
            </a:r>
            <a:r>
              <a:rPr lang="en-US" dirty="0" err="1" smtClean="0"/>
              <a:t>berkas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disini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tampilan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id-ID" dirty="0" smtClean="0"/>
              <a:t>:</a:t>
            </a:r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id-ID" dirty="0" err="1" smtClean="0"/>
              <a:t>P</a:t>
            </a:r>
            <a:r>
              <a:rPr lang="en-US" dirty="0" err="1" smtClean="0"/>
              <a:t>ilih</a:t>
            </a:r>
            <a:r>
              <a:rPr lang="en-US" dirty="0" smtClean="0"/>
              <a:t> </a:t>
            </a:r>
            <a:r>
              <a:rPr lang="en-US" dirty="0" smtClean="0"/>
              <a:t>email,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ok.</a:t>
            </a:r>
            <a:endParaRPr lang="id-ID" dirty="0" smtClean="0"/>
          </a:p>
          <a:p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cek</a:t>
            </a:r>
            <a:r>
              <a:rPr lang="en-US" dirty="0" smtClean="0"/>
              <a:t> email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mendaftar</a:t>
            </a:r>
            <a:r>
              <a:rPr lang="en-US" dirty="0" smtClean="0"/>
              <a:t> e filing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428736"/>
            <a:ext cx="6643734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8604"/>
            <a:ext cx="7772400" cy="5591196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10 </a:t>
            </a:r>
            <a:r>
              <a:rPr lang="en-US" dirty="0" err="1" smtClean="0"/>
              <a:t>menit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, 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menu </a:t>
            </a:r>
            <a:r>
              <a:rPr lang="en-US" dirty="0" err="1" smtClean="0"/>
              <a:t>kirim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en-US" dirty="0" err="1" smtClean="0"/>
              <a:t>Kode</a:t>
            </a:r>
            <a:r>
              <a:rPr lang="en-US" dirty="0" smtClean="0"/>
              <a:t>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ketik</a:t>
            </a:r>
            <a:r>
              <a:rPr lang="en-US" dirty="0" smtClean="0"/>
              <a:t> </a:t>
            </a:r>
            <a:r>
              <a:rPr lang="en-US" dirty="0" err="1" smtClean="0"/>
              <a:t>ulang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verifikasi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Kirim</a:t>
            </a:r>
            <a:r>
              <a:rPr lang="en-US" dirty="0" smtClean="0"/>
              <a:t> SPT.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571612"/>
            <a:ext cx="6953272" cy="348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BUKTI PENYAMPAIAN SPT TAHUNAN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76728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penyampaian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dikirim</a:t>
            </a:r>
            <a:r>
              <a:rPr lang="en-US" dirty="0" smtClean="0"/>
              <a:t> via email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r>
              <a:rPr lang="en-US" dirty="0" err="1" smtClean="0"/>
              <a:t>Bukti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cetak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bi</a:t>
            </a:r>
            <a:r>
              <a:rPr lang="id-ID" dirty="0" smtClean="0"/>
              <a:t>sa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kumpulk</a:t>
            </a:r>
            <a:r>
              <a:rPr lang="id-ID" dirty="0" smtClean="0"/>
              <a:t>a</a:t>
            </a:r>
            <a:r>
              <a:rPr lang="en-US" dirty="0" smtClean="0"/>
              <a:t>n </a:t>
            </a:r>
            <a:r>
              <a:rPr lang="en-US" dirty="0" err="1" smtClean="0"/>
              <a:t>kebendahara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285852" y="2285992"/>
            <a:ext cx="6715172" cy="3000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PENDAHULUAN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Batas </a:t>
            </a:r>
            <a:r>
              <a:rPr lang="en-US" dirty="0" err="1" smtClean="0"/>
              <a:t>penyampaian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karyawan</a:t>
            </a:r>
            <a:r>
              <a:rPr lang="en-US" dirty="0" smtClean="0"/>
              <a:t>, </a:t>
            </a:r>
            <a:r>
              <a:rPr lang="en-US" dirty="0" err="1" smtClean="0"/>
              <a:t>pegawai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usahawan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31 </a:t>
            </a:r>
            <a:r>
              <a:rPr lang="en-US" dirty="0" err="1" smtClean="0"/>
              <a:t>Maret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pengisian</a:t>
            </a:r>
            <a:r>
              <a:rPr lang="en-US" dirty="0" smtClean="0"/>
              <a:t> SPT </a:t>
            </a:r>
            <a:r>
              <a:rPr lang="en-US" dirty="0" err="1" smtClean="0"/>
              <a:t>Tahunan</a:t>
            </a:r>
            <a:r>
              <a:rPr lang="en-US" dirty="0" smtClean="0"/>
              <a:t>, </a:t>
            </a:r>
            <a:r>
              <a:rPr lang="en-US" dirty="0" err="1" smtClean="0"/>
              <a:t>Anda</a:t>
            </a:r>
            <a:r>
              <a:rPr lang="en-US" dirty="0" smtClean="0"/>
              <a:t> WAJIB </a:t>
            </a:r>
            <a:r>
              <a:rPr lang="en-US" dirty="0" err="1" smtClean="0"/>
              <a:t>memegang</a:t>
            </a:r>
            <a:r>
              <a:rPr lang="en-US" dirty="0" smtClean="0"/>
              <a:t> </a:t>
            </a:r>
            <a:r>
              <a:rPr lang="en-US" dirty="0" err="1" smtClean="0"/>
              <a:t>Lampiran</a:t>
            </a:r>
            <a:r>
              <a:rPr lang="en-US" dirty="0" smtClean="0"/>
              <a:t> </a:t>
            </a:r>
            <a:r>
              <a:rPr lang="en-US" dirty="0" err="1" smtClean="0"/>
              <a:t>Pemotongan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A2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jika</a:t>
            </a:r>
            <a:r>
              <a:rPr lang="id-ID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memilikinya</a:t>
            </a:r>
            <a:r>
              <a:rPr lang="en-US" dirty="0" smtClean="0"/>
              <a:t>, </a:t>
            </a:r>
            <a:r>
              <a:rPr lang="en-US" dirty="0" err="1" smtClean="0"/>
              <a:t>silahkan</a:t>
            </a:r>
            <a:r>
              <a:rPr lang="en-US" dirty="0" smtClean="0"/>
              <a:t> </a:t>
            </a:r>
            <a:r>
              <a:rPr lang="en-US" dirty="0" err="1" smtClean="0"/>
              <a:t>tanyakan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id-ID" dirty="0" smtClean="0"/>
              <a:t> </a:t>
            </a:r>
            <a:r>
              <a:rPr lang="en-US" dirty="0" err="1" smtClean="0"/>
              <a:t>bendahara</a:t>
            </a:r>
            <a:r>
              <a:rPr lang="en-US" dirty="0" smtClean="0"/>
              <a:t> </a:t>
            </a:r>
            <a:r>
              <a:rPr lang="en-US" dirty="0" err="1" smtClean="0"/>
              <a:t>kantor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Pendaftaran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 </a:t>
            </a:r>
            <a:r>
              <a:rPr lang="en-US" b="1" dirty="0" smtClean="0"/>
              <a:t>E-Filing</a:t>
            </a:r>
            <a:r>
              <a:rPr lang="id-ID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8604"/>
            <a:ext cx="7772400" cy="6143668"/>
          </a:xfrm>
        </p:spPr>
        <p:txBody>
          <a:bodyPr>
            <a:normAutofit/>
          </a:bodyPr>
          <a:lstStyle/>
          <a:p>
            <a:r>
              <a:rPr lang="id-ID" dirty="0" smtClean="0"/>
              <a:t>MASUK KE </a:t>
            </a:r>
            <a:r>
              <a:rPr lang="en-US" b="1" dirty="0" smtClean="0"/>
              <a:t>LOG IN</a:t>
            </a:r>
            <a:endParaRPr lang="id-ID" b="1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r>
              <a:rPr lang="en-US" sz="2000" dirty="0" err="1" smtClean="0"/>
              <a:t>Silahkan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buka</a:t>
            </a:r>
            <a:r>
              <a:rPr lang="en-US" sz="2000" dirty="0" smtClean="0"/>
              <a:t> link </a:t>
            </a:r>
            <a:r>
              <a:rPr lang="en-US" sz="2000" dirty="0" err="1" smtClean="0"/>
              <a:t>berikut</a:t>
            </a:r>
            <a:r>
              <a:rPr lang="en-US" sz="2000" dirty="0" smtClean="0"/>
              <a:t>: https://djponline.pajak.go.id/account/login</a:t>
            </a:r>
            <a:endParaRPr lang="id-ID" sz="2000" dirty="0" smtClean="0"/>
          </a:p>
          <a:p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masukkan</a:t>
            </a:r>
            <a:r>
              <a:rPr lang="en-US" sz="2000" dirty="0" smtClean="0"/>
              <a:t> </a:t>
            </a:r>
            <a:r>
              <a:rPr lang="en-US" sz="2000" dirty="0" err="1" smtClean="0"/>
              <a:t>nomor</a:t>
            </a:r>
            <a:r>
              <a:rPr lang="en-US" sz="2000" dirty="0" smtClean="0"/>
              <a:t> NPWP </a:t>
            </a:r>
            <a:r>
              <a:rPr lang="en-US" sz="2000" dirty="0" err="1" smtClean="0"/>
              <a:t>Anda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password yang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saat</a:t>
            </a:r>
            <a:r>
              <a:rPr lang="en-US" sz="2000" dirty="0" smtClean="0"/>
              <a:t> </a:t>
            </a:r>
            <a:r>
              <a:rPr lang="en-US" sz="2000" dirty="0" err="1" smtClean="0"/>
              <a:t>mendaftar</a:t>
            </a:r>
            <a:r>
              <a:rPr lang="en-US" sz="2000" dirty="0" smtClean="0"/>
              <a:t> </a:t>
            </a:r>
            <a:r>
              <a:rPr lang="en-US" sz="2000" dirty="0" err="1" smtClean="0"/>
              <a:t>akun</a:t>
            </a:r>
            <a:r>
              <a:rPr lang="en-US" sz="2000" dirty="0" smtClean="0"/>
              <a:t> e-filing.</a:t>
            </a:r>
            <a:endParaRPr lang="id-ID" sz="2000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43108" y="881066"/>
            <a:ext cx="4714908" cy="4405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8604"/>
            <a:ext cx="7772400" cy="5591196"/>
          </a:xfrm>
        </p:spPr>
        <p:txBody>
          <a:bodyPr/>
          <a:lstStyle/>
          <a:p>
            <a:r>
              <a:rPr lang="en-US" dirty="0" smtClean="0"/>
              <a:t>MASUK KE MENU </a:t>
            </a:r>
            <a:r>
              <a:rPr lang="en-US" b="1" dirty="0" smtClean="0"/>
              <a:t>E-FILING</a:t>
            </a:r>
            <a:endParaRPr lang="id-ID" b="1" dirty="0" smtClean="0"/>
          </a:p>
          <a:p>
            <a:endParaRPr lang="id-ID" b="1" dirty="0" smtClean="0"/>
          </a:p>
          <a:p>
            <a:endParaRPr lang="id-ID" b="1" dirty="0" smtClean="0"/>
          </a:p>
          <a:p>
            <a:endParaRPr lang="id-ID" b="1" dirty="0" smtClean="0"/>
          </a:p>
          <a:p>
            <a:endParaRPr lang="id-ID" b="1" dirty="0" smtClean="0"/>
          </a:p>
          <a:p>
            <a:endParaRPr lang="id-ID" b="1" dirty="0" smtClean="0"/>
          </a:p>
          <a:p>
            <a:endParaRPr lang="id-ID" b="1" dirty="0" smtClean="0"/>
          </a:p>
          <a:p>
            <a:endParaRPr lang="id-ID" b="1" dirty="0" smtClean="0"/>
          </a:p>
          <a:p>
            <a:r>
              <a:rPr lang="en-US" dirty="0" err="1" smtClean="0"/>
              <a:t>Setelah</a:t>
            </a:r>
            <a:r>
              <a:rPr lang="en-US" dirty="0" smtClean="0"/>
              <a:t> log in,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dibawa</a:t>
            </a:r>
            <a:r>
              <a:rPr lang="en-US" dirty="0" smtClean="0"/>
              <a:t> </a:t>
            </a:r>
            <a:r>
              <a:rPr lang="en-US" dirty="0" err="1" smtClean="0"/>
              <a:t>kehalaman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dirty="0" err="1" smtClean="0"/>
              <a:t>Pilih</a:t>
            </a:r>
            <a:r>
              <a:rPr lang="en-US" dirty="0" smtClean="0"/>
              <a:t> menu </a:t>
            </a:r>
            <a:r>
              <a:rPr lang="en-US" b="1" dirty="0" err="1" smtClean="0"/>
              <a:t>Buat</a:t>
            </a:r>
            <a:r>
              <a:rPr lang="en-US" b="1" dirty="0" smtClean="0"/>
              <a:t> SPT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opsi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42910" y="974089"/>
            <a:ext cx="8072494" cy="2954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57166"/>
            <a:ext cx="7772400" cy="5662634"/>
          </a:xfrm>
        </p:spPr>
        <p:txBody>
          <a:bodyPr/>
          <a:lstStyle/>
          <a:p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penghasilan</a:t>
            </a:r>
            <a:r>
              <a:rPr lang="en-US" dirty="0" smtClean="0"/>
              <a:t> BRUTO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kurang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Rp</a:t>
            </a:r>
            <a:r>
              <a:rPr lang="en-US" dirty="0" smtClean="0"/>
              <a:t> 60 </a:t>
            </a:r>
            <a:r>
              <a:rPr lang="en-US" dirty="0" err="1" smtClean="0"/>
              <a:t>juta</a:t>
            </a:r>
            <a:r>
              <a:rPr lang="en-US" dirty="0" smtClean="0"/>
              <a:t> per </a:t>
            </a:r>
            <a:r>
              <a:rPr lang="en-US" dirty="0" err="1" smtClean="0"/>
              <a:t>tahun</a:t>
            </a:r>
            <a:r>
              <a:rPr lang="en-US" dirty="0" smtClean="0"/>
              <a:t>?</a:t>
            </a:r>
            <a:endParaRPr lang="id-ID" dirty="0" smtClean="0"/>
          </a:p>
          <a:p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iya</a:t>
            </a:r>
            <a:r>
              <a:rPr lang="en-US" dirty="0" smtClean="0"/>
              <a:t>, </a:t>
            </a:r>
            <a:r>
              <a:rPr lang="en-US" dirty="0" err="1" smtClean="0"/>
              <a:t>pilih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disuruh</a:t>
            </a:r>
            <a:r>
              <a:rPr lang="en-US" dirty="0" smtClean="0"/>
              <a:t> </a:t>
            </a:r>
            <a:r>
              <a:rPr lang="en-US" dirty="0" err="1" smtClean="0"/>
              <a:t>mengisi</a:t>
            </a:r>
            <a:r>
              <a:rPr lang="en-US" dirty="0" smtClean="0"/>
              <a:t> SPT 1770SS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2234579"/>
            <a:ext cx="7715304" cy="3623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428604"/>
            <a:ext cx="7772400" cy="6143668"/>
          </a:xfrm>
        </p:spPr>
        <p:txBody>
          <a:bodyPr>
            <a:normAutofit lnSpcReduction="10000"/>
          </a:bodyPr>
          <a:lstStyle/>
          <a:p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, </a:t>
            </a:r>
            <a:r>
              <a:rPr lang="en-US" sz="2000" dirty="0" err="1" smtClean="0"/>
              <a:t>pilih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bawah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disuruh</a:t>
            </a:r>
            <a:r>
              <a:rPr lang="en-US" sz="2000" dirty="0" smtClean="0"/>
              <a:t> </a:t>
            </a:r>
            <a:r>
              <a:rPr lang="en-US" sz="2000" dirty="0" err="1" smtClean="0"/>
              <a:t>mengisi</a:t>
            </a:r>
            <a:r>
              <a:rPr lang="en-US" sz="2000" dirty="0" smtClean="0"/>
              <a:t> SPT 1770S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pPr>
              <a:buNone/>
            </a:pPr>
            <a:r>
              <a:rPr lang="en-US" sz="2000" b="1" dirty="0" err="1" smtClean="0"/>
              <a:t>Ada</a:t>
            </a:r>
            <a:r>
              <a:rPr lang="en-US" sz="2000" b="1" dirty="0" smtClean="0"/>
              <a:t> 2 </a:t>
            </a:r>
            <a:r>
              <a:rPr lang="en-US" sz="2000" b="1" dirty="0" err="1" smtClean="0"/>
              <a:t>opsi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pengisian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formulir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yaitu</a:t>
            </a:r>
            <a:r>
              <a:rPr lang="en-US" sz="2000" b="1" dirty="0" smtClean="0"/>
              <a:t>:</a:t>
            </a:r>
            <a:endParaRPr lang="id-ID" sz="2000" b="1" dirty="0" smtClean="0"/>
          </a:p>
          <a:p>
            <a:r>
              <a:rPr lang="en-US" sz="2000" dirty="0" err="1" smtClean="0"/>
              <a:t>Metode</a:t>
            </a:r>
            <a:r>
              <a:rPr lang="en-US" sz="2000" dirty="0" smtClean="0"/>
              <a:t> normal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gambar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tinggal</a:t>
            </a:r>
            <a:r>
              <a:rPr lang="en-US" sz="2000" dirty="0" smtClean="0"/>
              <a:t> </a:t>
            </a:r>
            <a:r>
              <a:rPr lang="en-US" sz="2000" dirty="0" err="1" smtClean="0"/>
              <a:t>isi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formulir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disediakan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r>
              <a:rPr lang="en-US" sz="2000" dirty="0" smtClean="0"/>
              <a:t>Dan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WIZARD,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dipandu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aplikasi</a:t>
            </a:r>
            <a:r>
              <a:rPr lang="en-US" sz="2000" dirty="0" smtClean="0"/>
              <a:t> e-filing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step-</a:t>
            </a:r>
            <a:r>
              <a:rPr lang="en-US" sz="2000" dirty="0" err="1" smtClean="0"/>
              <a:t>nya</a:t>
            </a:r>
            <a:r>
              <a:rPr lang="en-US" sz="2000" dirty="0" smtClean="0"/>
              <a:t>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pemula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punya</a:t>
            </a:r>
            <a:r>
              <a:rPr lang="en-US" sz="2000" dirty="0" smtClean="0"/>
              <a:t> </a:t>
            </a:r>
            <a:r>
              <a:rPr lang="en-US" sz="2000" dirty="0" err="1" smtClean="0"/>
              <a:t>waktu</a:t>
            </a:r>
            <a:r>
              <a:rPr lang="en-US" sz="2000" dirty="0" smtClean="0"/>
              <a:t> </a:t>
            </a:r>
            <a:r>
              <a:rPr lang="en-US" sz="2000" dirty="0" err="1" smtClean="0"/>
              <a:t>luang</a:t>
            </a:r>
            <a:r>
              <a:rPr lang="en-US" sz="2000" dirty="0" smtClean="0"/>
              <a:t>, </a:t>
            </a:r>
            <a:r>
              <a:rPr lang="id-ID" sz="2000" dirty="0" smtClean="0"/>
              <a:t>di</a:t>
            </a:r>
            <a:r>
              <a:rPr lang="en-US" sz="2000" dirty="0" err="1" smtClean="0"/>
              <a:t>sarankan</a:t>
            </a:r>
            <a:r>
              <a:rPr lang="en-US" sz="2000" dirty="0" smtClean="0"/>
              <a:t> </a:t>
            </a:r>
            <a:r>
              <a:rPr lang="en-US" sz="2000" dirty="0" err="1" smtClean="0"/>
              <a:t>memilih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</a:t>
            </a:r>
            <a:r>
              <a:rPr lang="en-US" sz="2000" dirty="0" smtClean="0"/>
              <a:t>wizard.</a:t>
            </a:r>
            <a:endParaRPr lang="id-ID" sz="2000" dirty="0" smtClean="0"/>
          </a:p>
          <a:p>
            <a:endParaRPr lang="id-ID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14348" y="928670"/>
            <a:ext cx="7858180" cy="3643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PENGISIAN SPT TAHUNAN SECARA ONLINE PADA MENU E </a:t>
            </a:r>
            <a:r>
              <a:rPr lang="en-US" b="1" dirty="0" smtClean="0"/>
              <a:t>FILING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530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pengisian</a:t>
            </a:r>
            <a:r>
              <a:rPr lang="en-US" sz="2000" dirty="0" smtClean="0"/>
              <a:t>, </a:t>
            </a:r>
            <a:r>
              <a:rPr lang="id-ID" sz="2000" dirty="0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formulir</a:t>
            </a:r>
            <a:r>
              <a:rPr lang="en-US" sz="2000" dirty="0" smtClean="0"/>
              <a:t> </a:t>
            </a:r>
            <a:r>
              <a:rPr lang="en-US" sz="2000" dirty="0" smtClean="0"/>
              <a:t>1770S.</a:t>
            </a:r>
            <a:endParaRPr lang="id-ID" sz="2000" dirty="0" smtClean="0"/>
          </a:p>
          <a:p>
            <a:pPr>
              <a:buNone/>
            </a:pPr>
            <a:r>
              <a:rPr lang="id-ID" sz="2000" dirty="0" smtClean="0"/>
              <a:t>U</a:t>
            </a:r>
            <a:r>
              <a:rPr lang="en-US" sz="2000" dirty="0" err="1" smtClean="0"/>
              <a:t>ntuk</a:t>
            </a:r>
            <a:r>
              <a:rPr lang="en-US" sz="2000" dirty="0" smtClean="0"/>
              <a:t> </a:t>
            </a:r>
            <a:r>
              <a:rPr lang="en-US" sz="2000" dirty="0" err="1" smtClean="0"/>
              <a:t>formulir</a:t>
            </a:r>
            <a:r>
              <a:rPr lang="en-US" sz="2000" dirty="0" smtClean="0"/>
              <a:t> 1770SS </a:t>
            </a:r>
            <a:r>
              <a:rPr lang="en-US" sz="2000" dirty="0" err="1" smtClean="0"/>
              <a:t>pengisiannya</a:t>
            </a:r>
            <a:r>
              <a:rPr lang="en-US" sz="2000" dirty="0" smtClean="0"/>
              <a:t> </a:t>
            </a:r>
            <a:r>
              <a:rPr lang="en-US" sz="2000" dirty="0" err="1" smtClean="0"/>
              <a:t>hanya</a:t>
            </a:r>
            <a:r>
              <a:rPr lang="en-US" sz="2000" dirty="0" smtClean="0"/>
              <a:t> </a:t>
            </a:r>
            <a:r>
              <a:rPr lang="en-US" sz="2000" dirty="0" err="1" smtClean="0"/>
              <a:t>satu</a:t>
            </a:r>
            <a:r>
              <a:rPr lang="en-US" sz="2000" dirty="0" smtClean="0"/>
              <a:t> </a:t>
            </a:r>
            <a:r>
              <a:rPr lang="en-US" sz="2000" dirty="0" err="1" smtClean="0"/>
              <a:t>lembar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id-ID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id-ID" sz="2000" dirty="0" smtClean="0"/>
              <a:t>akan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mudah</a:t>
            </a:r>
            <a:r>
              <a:rPr lang="en-US" sz="2000" dirty="0" smtClean="0"/>
              <a:t> </a:t>
            </a:r>
            <a:r>
              <a:rPr lang="en-US" sz="2000" dirty="0" err="1" smtClean="0"/>
              <a:t>memahaminya</a:t>
            </a:r>
            <a:r>
              <a:rPr lang="en-US" sz="2000" dirty="0" smtClean="0"/>
              <a:t>.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tampilan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formulir</a:t>
            </a:r>
            <a:r>
              <a:rPr lang="en-US" sz="2000" dirty="0" smtClean="0"/>
              <a:t> 1770S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terlihat</a:t>
            </a:r>
            <a:r>
              <a:rPr lang="en-US" sz="2000" dirty="0" smtClean="0"/>
              <a:t> form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:</a:t>
            </a:r>
            <a:endParaRPr lang="id-ID" sz="2000" dirty="0" smtClean="0"/>
          </a:p>
          <a:p>
            <a:pPr>
              <a:buNone/>
            </a:pPr>
            <a:endParaRPr lang="id-ID" sz="2000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000100" y="2786058"/>
            <a:ext cx="7358114" cy="37862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357166"/>
            <a:ext cx="7772400" cy="6286544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 err="1" smtClean="0"/>
              <a:t>Pilih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status SPT </a:t>
            </a:r>
            <a:r>
              <a:rPr lang="en-US" sz="2000" dirty="0" err="1" smtClean="0"/>
              <a:t>Tahunan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gambar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adalah</a:t>
            </a:r>
            <a:r>
              <a:rPr lang="en-US" sz="2000" dirty="0" smtClean="0"/>
              <a:t> </a:t>
            </a:r>
            <a:r>
              <a:rPr lang="en-US" sz="2000" dirty="0" err="1" smtClean="0"/>
              <a:t>contoh</a:t>
            </a:r>
            <a:r>
              <a:rPr lang="en-US" sz="2000" dirty="0" smtClean="0"/>
              <a:t> 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pembetulan</a:t>
            </a:r>
            <a:r>
              <a:rPr lang="en-US" sz="2000" dirty="0" smtClean="0"/>
              <a:t> SPT.</a:t>
            </a:r>
            <a:endParaRPr lang="id-ID" sz="2000" dirty="0" smtClean="0"/>
          </a:p>
          <a:p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belum</a:t>
            </a:r>
            <a:r>
              <a:rPr lang="en-US" sz="2000" dirty="0" smtClean="0"/>
              <a:t> </a:t>
            </a:r>
            <a:r>
              <a:rPr lang="en-US" sz="2000" dirty="0" err="1" smtClean="0"/>
              <a:t>melaporkan</a:t>
            </a:r>
            <a:r>
              <a:rPr lang="en-US" sz="2000" dirty="0" smtClean="0"/>
              <a:t> SPT </a:t>
            </a:r>
            <a:r>
              <a:rPr lang="en-US" sz="2000" dirty="0" err="1" smtClean="0"/>
              <a:t>sebelumnya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pilih</a:t>
            </a:r>
            <a:r>
              <a:rPr lang="en-US" sz="2000" dirty="0" smtClean="0"/>
              <a:t> </a:t>
            </a:r>
            <a:r>
              <a:rPr lang="en-US" sz="2000" dirty="0" err="1" smtClean="0"/>
              <a:t>yg</a:t>
            </a:r>
            <a:r>
              <a:rPr lang="en-US" sz="2000" dirty="0" smtClean="0"/>
              <a:t> </a:t>
            </a:r>
            <a:r>
              <a:rPr lang="en-US" sz="2000" b="1" dirty="0" smtClean="0"/>
              <a:t>NORMAL</a:t>
            </a:r>
            <a:r>
              <a:rPr lang="en-US" sz="2000" dirty="0" smtClean="0"/>
              <a:t>, </a:t>
            </a:r>
            <a:r>
              <a:rPr lang="en-US" sz="2000" dirty="0" err="1" smtClean="0"/>
              <a:t>kemudian</a:t>
            </a:r>
            <a:r>
              <a:rPr lang="en-US" sz="2000" dirty="0" smtClean="0"/>
              <a:t> </a:t>
            </a:r>
            <a:r>
              <a:rPr lang="en-US" sz="2000" dirty="0" err="1" smtClean="0"/>
              <a:t>klik</a:t>
            </a:r>
            <a:r>
              <a:rPr lang="en-US" sz="2000" dirty="0" smtClean="0"/>
              <a:t> </a:t>
            </a:r>
            <a:r>
              <a:rPr lang="en-US" sz="2000" dirty="0" err="1" smtClean="0"/>
              <a:t>lanjut</a:t>
            </a:r>
            <a:r>
              <a:rPr lang="en-US" sz="2000" dirty="0" smtClean="0"/>
              <a:t>.</a:t>
            </a:r>
            <a:r>
              <a:rPr lang="id-ID" sz="2000" dirty="0" smtClean="0"/>
              <a:t> </a:t>
            </a:r>
            <a:r>
              <a:rPr lang="en-US" sz="2000" b="1" dirty="0" smtClean="0"/>
              <a:t>FORMULIR UTAMA</a:t>
            </a:r>
            <a:endParaRPr lang="id-ID" sz="2000" b="1" dirty="0" smtClean="0"/>
          </a:p>
          <a:p>
            <a:endParaRPr lang="id-ID" sz="2000" b="1" dirty="0" smtClean="0"/>
          </a:p>
          <a:p>
            <a:endParaRPr lang="id-ID" sz="2000" b="1" dirty="0" smtClean="0"/>
          </a:p>
          <a:p>
            <a:endParaRPr lang="id-ID" sz="2000" b="1" dirty="0" smtClean="0"/>
          </a:p>
          <a:p>
            <a:endParaRPr lang="id-ID" sz="2000" b="1" dirty="0" smtClean="0"/>
          </a:p>
          <a:p>
            <a:endParaRPr lang="id-ID" sz="2000" b="1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endParaRPr lang="id-ID" sz="2000" dirty="0" smtClean="0"/>
          </a:p>
          <a:p>
            <a:pPr>
              <a:buNone/>
            </a:pPr>
            <a:endParaRPr lang="id-ID" sz="2000" dirty="0" smtClean="0"/>
          </a:p>
          <a:p>
            <a:pPr>
              <a:buNone/>
            </a:pP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ini</a:t>
            </a:r>
            <a:r>
              <a:rPr lang="en-US" sz="2000" dirty="0" smtClean="0"/>
              <a:t>, </a:t>
            </a:r>
            <a:r>
              <a:rPr lang="en-US" sz="2000" dirty="0" err="1" smtClean="0"/>
              <a:t>Ada</a:t>
            </a:r>
            <a:r>
              <a:rPr lang="en-US" sz="2000" dirty="0" smtClean="0"/>
              <a:t> 4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Bagian</a:t>
            </a:r>
            <a:r>
              <a:rPr lang="en-US" sz="2000" dirty="0" smtClean="0"/>
              <a:t> A, B, C, </a:t>
            </a:r>
            <a:r>
              <a:rPr lang="en-US" sz="2000" dirty="0" err="1" smtClean="0"/>
              <a:t>dan</a:t>
            </a:r>
            <a:r>
              <a:rPr lang="en-US" sz="2000" dirty="0" smtClean="0"/>
              <a:t> D.</a:t>
            </a:r>
            <a:endParaRPr lang="id-ID" sz="2000" dirty="0" smtClean="0"/>
          </a:p>
          <a:p>
            <a:r>
              <a:rPr lang="en-US" sz="2000" b="1" dirty="0" err="1" smtClean="0"/>
              <a:t>Bagian</a:t>
            </a:r>
            <a:r>
              <a:rPr lang="en-US" sz="2000" b="1" dirty="0" smtClean="0"/>
              <a:t> A</a:t>
            </a:r>
            <a:endParaRPr lang="id-ID" sz="2000" b="1" dirty="0" smtClean="0"/>
          </a:p>
          <a:p>
            <a:pPr>
              <a:buNone/>
            </a:pPr>
            <a:r>
              <a:rPr lang="id-ID" sz="2000" dirty="0" smtClean="0"/>
              <a:t>	</a:t>
            </a: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ada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final,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isi</a:t>
            </a:r>
            <a:r>
              <a:rPr lang="en-US" sz="2000" dirty="0" smtClean="0"/>
              <a:t> </a:t>
            </a:r>
            <a:r>
              <a:rPr lang="en-US" sz="2000" dirty="0" err="1" smtClean="0"/>
              <a:t>sesuai</a:t>
            </a:r>
            <a:r>
              <a:rPr lang="en-US" sz="2000" dirty="0" smtClean="0"/>
              <a:t> </a:t>
            </a:r>
            <a:r>
              <a:rPr lang="en-US" sz="2000" dirty="0" err="1" smtClean="0"/>
              <a:t>kolom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disediakan</a:t>
            </a:r>
            <a:r>
              <a:rPr lang="en-US" sz="2000" dirty="0" smtClean="0"/>
              <a:t>.</a:t>
            </a:r>
            <a:r>
              <a:rPr lang="en-US" sz="2000" dirty="0" smtClean="0"/>
              <a:t> </a:t>
            </a:r>
            <a:endParaRPr lang="id-ID" sz="2000" dirty="0" smtClean="0"/>
          </a:p>
          <a:p>
            <a:pPr>
              <a:buNone/>
            </a:pPr>
            <a:r>
              <a:rPr lang="en-US" sz="2000" b="1" i="1" dirty="0" smtClean="0"/>
              <a:t>PENTING</a:t>
            </a:r>
            <a:endParaRPr lang="id-ID" sz="2000" b="1" i="1" dirty="0" smtClean="0"/>
          </a:p>
          <a:p>
            <a:pPr>
              <a:buNone/>
            </a:pPr>
            <a:r>
              <a:rPr lang="id-ID" sz="2000" dirty="0" err="1" smtClean="0"/>
              <a:t>J</a:t>
            </a:r>
            <a:r>
              <a:rPr lang="en-US" sz="2000" dirty="0" err="1" smtClean="0"/>
              <a:t>ika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istri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bekerja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karyawan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istri</a:t>
            </a:r>
            <a:r>
              <a:rPr lang="en-US" sz="2000" dirty="0" smtClean="0"/>
              <a:t>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NPWP </a:t>
            </a:r>
            <a:r>
              <a:rPr lang="en-US" sz="2000" dirty="0" err="1" smtClean="0"/>
              <a:t>Anda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pemotongan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</a:t>
            </a:r>
            <a:r>
              <a:rPr lang="en-US" sz="2000" dirty="0" err="1" smtClean="0"/>
              <a:t>penghasilannya</a:t>
            </a:r>
            <a:r>
              <a:rPr lang="en-US" sz="2000" dirty="0" smtClean="0"/>
              <a:t>, </a:t>
            </a:r>
            <a:r>
              <a:rPr lang="en-US" sz="2000" dirty="0" err="1" smtClean="0"/>
              <a:t>maka</a:t>
            </a:r>
            <a:r>
              <a:rPr lang="en-US" sz="2000" dirty="0" smtClean="0"/>
              <a:t> </a:t>
            </a:r>
            <a:r>
              <a:rPr lang="en-US" sz="2000" dirty="0" err="1" smtClean="0"/>
              <a:t>isi</a:t>
            </a:r>
            <a:r>
              <a:rPr lang="en-US" sz="2000" dirty="0" smtClean="0"/>
              <a:t> </a:t>
            </a:r>
            <a:r>
              <a:rPr lang="en-US" sz="2000" dirty="0" err="1" smtClean="0"/>
              <a:t>pengasilan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pajak</a:t>
            </a:r>
            <a:r>
              <a:rPr lang="en-US" sz="2000" dirty="0" smtClean="0"/>
              <a:t> </a:t>
            </a:r>
            <a:r>
              <a:rPr lang="en-US" sz="2000" dirty="0" err="1" smtClean="0"/>
              <a:t>istri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kolom</a:t>
            </a:r>
            <a:r>
              <a:rPr lang="en-US" sz="2000" dirty="0" smtClean="0"/>
              <a:t> </a:t>
            </a:r>
            <a:r>
              <a:rPr lang="en-US" sz="2000" dirty="0" err="1" smtClean="0"/>
              <a:t>nomor</a:t>
            </a:r>
            <a:r>
              <a:rPr lang="en-US" sz="2000" dirty="0" smtClean="0"/>
              <a:t> 13.</a:t>
            </a:r>
            <a:endParaRPr lang="id-ID" sz="2000" dirty="0" smtClean="0"/>
          </a:p>
          <a:p>
            <a:endParaRPr lang="id-ID" sz="2000" dirty="0"/>
          </a:p>
        </p:txBody>
      </p:sp>
      <p:pic>
        <p:nvPicPr>
          <p:cNvPr id="4" name="Picture 3" descr="Cara Pengisian SPT Tahunan Secara Online dengan E-Filing Terbaru Update 2015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928662" y="1357298"/>
            <a:ext cx="7286676" cy="3214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 smtClean="0"/>
              <a:t>Bagian</a:t>
            </a:r>
            <a:r>
              <a:rPr lang="en-US" b="1" dirty="0" smtClean="0"/>
              <a:t> B</a:t>
            </a:r>
            <a:endParaRPr lang="id-ID" b="1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r>
              <a:rPr lang="en-US" dirty="0" smtClean="0"/>
              <a:t>, </a:t>
            </a:r>
            <a:r>
              <a:rPr lang="en-US" dirty="0" err="1" smtClean="0"/>
              <a:t>untuk</a:t>
            </a:r>
            <a:r>
              <a:rPr lang="en-US" dirty="0" smtClean="0"/>
              <a:t> SPT </a:t>
            </a:r>
            <a:r>
              <a:rPr lang="en-US" dirty="0" err="1" smtClean="0"/>
              <a:t>tahun</a:t>
            </a:r>
            <a:r>
              <a:rPr lang="en-US" dirty="0" smtClean="0"/>
              <a:t> 2014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harta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2014.</a:t>
            </a:r>
            <a:endParaRPr lang="id-ID" dirty="0" smtClean="0"/>
          </a:p>
          <a:p>
            <a:r>
              <a:rPr lang="en-US" b="1" dirty="0" err="1" smtClean="0"/>
              <a:t>Bagian</a:t>
            </a:r>
            <a:r>
              <a:rPr lang="en-US" b="1" dirty="0" smtClean="0"/>
              <a:t> C</a:t>
            </a:r>
            <a:endParaRPr lang="id-ID" b="1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kolom</a:t>
            </a:r>
            <a:r>
              <a:rPr lang="en-US" dirty="0" smtClean="0"/>
              <a:t> </a:t>
            </a:r>
            <a:r>
              <a:rPr lang="en-US" dirty="0" err="1" smtClean="0"/>
              <a:t>hutang</a:t>
            </a:r>
            <a:r>
              <a:rPr lang="en-US" dirty="0" smtClean="0"/>
              <a:t> yang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miliki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Bank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Koperasi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hutang</a:t>
            </a:r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lembaga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ditulis</a:t>
            </a:r>
            <a:r>
              <a:rPr lang="en-US" dirty="0" smtClean="0"/>
              <a:t>.</a:t>
            </a:r>
            <a:endParaRPr lang="id-ID" dirty="0" smtClean="0"/>
          </a:p>
          <a:p>
            <a:r>
              <a:rPr lang="en-US" b="1" dirty="0" err="1" smtClean="0"/>
              <a:t>Bagian</a:t>
            </a:r>
            <a:r>
              <a:rPr lang="en-US" b="1" dirty="0" smtClean="0"/>
              <a:t> D</a:t>
            </a:r>
            <a:endParaRPr lang="id-ID" b="1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sususan</a:t>
            </a:r>
            <a:r>
              <a:rPr lang="en-US" dirty="0" smtClean="0"/>
              <a:t> </a:t>
            </a:r>
            <a:r>
              <a:rPr lang="en-US" dirty="0" err="1" smtClean="0"/>
              <a:t>keluarga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.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tulis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, </a:t>
            </a:r>
            <a:r>
              <a:rPr lang="en-US" dirty="0" err="1" smtClean="0"/>
              <a:t>istri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.</a:t>
            </a:r>
            <a:endParaRPr lang="id-ID" dirty="0" smtClean="0"/>
          </a:p>
          <a:p>
            <a:pPr>
              <a:buNone/>
            </a:pPr>
            <a:r>
              <a:rPr lang="id-ID" dirty="0" smtClean="0"/>
              <a:t>	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isi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, 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klik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70</TotalTime>
  <Words>656</Words>
  <Application>Microsoft Office PowerPoint</Application>
  <PresentationFormat>On-screen Show (4:3)</PresentationFormat>
  <Paragraphs>164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Cara Mengisi e-Filing SPT Tahunan 2016</vt:lpstr>
      <vt:lpstr>PENDAHULUAN</vt:lpstr>
      <vt:lpstr>Slide 3</vt:lpstr>
      <vt:lpstr>Slide 4</vt:lpstr>
      <vt:lpstr>Slide 5</vt:lpstr>
      <vt:lpstr>Slide 6</vt:lpstr>
      <vt:lpstr>PENGISIAN SPT TAHUNAN SECARA ONLINE PADA MENU E FILING</vt:lpstr>
      <vt:lpstr>Slide 8</vt:lpstr>
      <vt:lpstr>Slide 9</vt:lpstr>
      <vt:lpstr>Slide 10</vt:lpstr>
      <vt:lpstr>FORMULIR INDUK 1770S</vt:lpstr>
      <vt:lpstr>Slide 12</vt:lpstr>
      <vt:lpstr>Slide 13</vt:lpstr>
      <vt:lpstr>Slide 14</vt:lpstr>
      <vt:lpstr>PENGIRIMAN BERKAS SPT ONLINE</vt:lpstr>
      <vt:lpstr>Slide 16</vt:lpstr>
      <vt:lpstr>Slide 17</vt:lpstr>
      <vt:lpstr>BUKTI PENYAMPAIAN SPT TAHUNAN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 Mengisi e-Filing SPT Tahunan 2016</dc:title>
  <dc:creator>asus</dc:creator>
  <cp:lastModifiedBy>asus</cp:lastModifiedBy>
  <cp:revision>19</cp:revision>
  <dcterms:created xsi:type="dcterms:W3CDTF">2016-06-10T02:23:05Z</dcterms:created>
  <dcterms:modified xsi:type="dcterms:W3CDTF">2016-06-10T03:33:08Z</dcterms:modified>
</cp:coreProperties>
</file>